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2"/>
  </p:notesMasterIdLst>
  <p:handoutMasterIdLst>
    <p:handoutMasterId r:id="rId13"/>
  </p:handoutMasterIdLst>
  <p:sldIdLst>
    <p:sldId id="268" r:id="rId2"/>
    <p:sldId id="263" r:id="rId3"/>
    <p:sldId id="264" r:id="rId4"/>
    <p:sldId id="265" r:id="rId5"/>
    <p:sldId id="267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BAD1"/>
    <a:srgbClr val="6699FF"/>
    <a:srgbClr val="99CCFF"/>
    <a:srgbClr val="33CCFF"/>
    <a:srgbClr val="66CCFF"/>
    <a:srgbClr val="F3F3F3"/>
    <a:srgbClr val="F0F0F0"/>
    <a:srgbClr val="F7F7F7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8" autoAdjust="0"/>
    <p:restoredTop sz="86821" autoAdjust="0"/>
  </p:normalViewPr>
  <p:slideViewPr>
    <p:cSldViewPr snapToGrid="0">
      <p:cViewPr varScale="1">
        <p:scale>
          <a:sx n="92" d="100"/>
          <a:sy n="92" d="100"/>
        </p:scale>
        <p:origin x="-1680" y="-102"/>
      </p:cViewPr>
      <p:guideLst>
        <p:guide orient="horz" pos="917"/>
        <p:guide orient="horz" pos="3927"/>
        <p:guide orient="horz" pos="805"/>
        <p:guide orient="horz" pos="178"/>
        <p:guide pos="294"/>
        <p:guide pos="54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DD44-D437-4218-9D8C-EE0F06AA834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93543-EC1E-4362-A0A1-4BC54802DC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4654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1BD4560-8A7C-4EA4-97F2-58DAB1326E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22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9938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ヒラギノ角ゴ Pro W3" charset="-128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5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ru-RU" sz="1200" b="0" cap="none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Анализ возможных вариантов конструкции скважины по: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ru-RU" sz="1200" b="0" cap="none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Размерам и характеристикам труб;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ru-RU" sz="1200" b="0" cap="none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Давлениям по разрезу скважины;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ru-RU" sz="1200" b="0" cap="none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Уровню подъема тампонажного раствора;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ru-RU" sz="1200" b="0" cap="none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Объему флюида при ГНВП;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ru-RU" sz="1200" b="0" cap="none" dirty="0" smtClean="0">
                <a:ln w="9000" cmpd="sng">
                  <a:noFill/>
                  <a:prstDash val="solid"/>
                </a:ln>
                <a:solidFill>
                  <a:srgbClr val="C00000"/>
                </a:solidFill>
                <a:effectLst/>
                <a:latin typeface="Calibri" pitchFamily="34" charset="0"/>
              </a:rPr>
              <a:t>Максимальной величине репрессии на проницаемые породы</a:t>
            </a:r>
            <a:endParaRPr lang="en-US" sz="1200" b="0" cap="none" dirty="0" smtClean="0">
              <a:ln w="9000" cmpd="sng">
                <a:noFill/>
                <a:prstDash val="solid"/>
              </a:ln>
              <a:solidFill>
                <a:srgbClr val="C00000"/>
              </a:solidFill>
              <a:effectLst/>
              <a:latin typeface="Calibri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992582"/>
            <a:ext cx="5334000" cy="768927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0166" y="4419600"/>
            <a:ext cx="3063834" cy="1219200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3933825"/>
            <a:ext cx="134938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1463" y="282576"/>
            <a:ext cx="2065337" cy="5945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5138" y="282576"/>
            <a:ext cx="6003925" cy="5945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 rot="5400000">
            <a:off x="-543719" y="1134269"/>
            <a:ext cx="1795463" cy="9207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lvl1pPr>
              <a:defRPr sz="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© 2011 HALLIBURTON. ALL RIGHTS RESERVED.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4416425" y="6437313"/>
            <a:ext cx="31115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91440" bIns="91440" anchor="ctr" anchorCtr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77EFC409-4784-4873-9CBB-8F2F8197C7A1}" type="slidenum">
              <a:rPr lang="en-US" sz="800" kern="0">
                <a:solidFill>
                  <a:sysClr val="windowText" lastClr="000000"/>
                </a:solidFill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800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10"/>
          <p:cNvSpPr txBox="1"/>
          <p:nvPr/>
        </p:nvSpPr>
        <p:spPr>
          <a:xfrm>
            <a:off x="457200" y="6543675"/>
            <a:ext cx="1816100" cy="936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kern="0" dirty="0">
                <a:solidFill>
                  <a:sysClr val="windowText" lastClr="000000"/>
                </a:solidFill>
              </a:rPr>
              <a:t> © 2011 HALLIBURTON. ALL RIGHTS RESERVED.</a:t>
            </a:r>
          </a:p>
        </p:txBody>
      </p:sp>
      <p:pic>
        <p:nvPicPr>
          <p:cNvPr id="6" name="Picture 7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523038"/>
            <a:ext cx="2311400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85836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039"/>
            <a:ext cx="8229600" cy="4784724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ndmark Horz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457200" y="6543675"/>
            <a:ext cx="1816100" cy="9366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" b="1" kern="0" dirty="0">
                <a:solidFill>
                  <a:schemeClr val="bg1"/>
                </a:solidFill>
              </a:rPr>
              <a:t> © 2011 HALLIBURTON. ALL RIGHTS RESERVED.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880" y="3007869"/>
            <a:ext cx="5532120" cy="768604"/>
          </a:xfrm>
        </p:spPr>
        <p:txBody>
          <a:bodyPr>
            <a:normAutofit/>
          </a:bodyPr>
          <a:lstStyle>
            <a:lvl1pPr algn="l">
              <a:defRPr sz="2400" b="1" cap="none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3929" y="4186873"/>
            <a:ext cx="2993495" cy="1500187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latin typeface="+mj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58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78" y="1446879"/>
            <a:ext cx="4040188" cy="4780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903" y="1446879"/>
            <a:ext cx="4041775" cy="47808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954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72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andmark Horz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8275" y="6392863"/>
            <a:ext cx="23114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430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0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251520" y="380390"/>
            <a:ext cx="8712968" cy="1067410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itle 4"/>
          <p:cNvSpPr txBox="1">
            <a:spLocks/>
          </p:cNvSpPr>
          <p:nvPr/>
        </p:nvSpPr>
        <p:spPr bwMode="auto">
          <a:xfrm>
            <a:off x="467544" y="421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Напряжённое состояние</a:t>
            </a:r>
            <a:endParaRPr kumimoji="0" lang="en-US" sz="3200" b="1" i="0" u="none" strike="noStrike" kern="0" cap="none" spc="0" normalizeH="0" baseline="0" noProof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Content Placeholder 2"/>
          <p:cNvSpPr>
            <a:spLocks noGrp="1"/>
          </p:cNvSpPr>
          <p:nvPr>
            <p:ph idx="1"/>
          </p:nvPr>
        </p:nvSpPr>
        <p:spPr>
          <a:xfrm>
            <a:off x="407924" y="1641576"/>
            <a:ext cx="8400160" cy="1554551"/>
          </a:xfrm>
          <a:noFill/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Напряженное </a:t>
            </a:r>
            <a:r>
              <a:rPr lang="ru-RU" sz="1800" dirty="0"/>
              <a:t>состояние в точке тела определяется совокупностью нормальных и касательных напряжений, возникающих в любом сечении, проведенном через эту </a:t>
            </a:r>
            <a:r>
              <a:rPr lang="ru-RU" sz="1800" dirty="0" smtClean="0"/>
              <a:t>точку.</a:t>
            </a:r>
            <a:endParaRPr lang="ru-RU" sz="1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Наглядная модель, характеризующая напряжённое </a:t>
            </a:r>
            <a:r>
              <a:rPr lang="ru-RU" sz="1800" dirty="0"/>
              <a:t>состояние в </a:t>
            </a:r>
            <a:r>
              <a:rPr lang="ru-RU" sz="1800" dirty="0" smtClean="0"/>
              <a:t>точке: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092233"/>
              </p:ext>
            </p:extLst>
          </p:nvPr>
        </p:nvGraphicFramePr>
        <p:xfrm>
          <a:off x="3230309" y="3119628"/>
          <a:ext cx="2683381" cy="1734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Picture" r:id="rId3" imgW="5486400" imgH="3486912" progId="Word.Picture.8">
                  <p:embed/>
                </p:oleObj>
              </mc:Choice>
              <mc:Fallback>
                <p:oleObj name="Picture" r:id="rId3" imgW="5486400" imgH="3486912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0309" y="3119628"/>
                        <a:ext cx="2683381" cy="17343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72569" y="4777096"/>
                <a:ext cx="8044876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 smtClean="0"/>
                  <a:t>Предельным </a:t>
                </a:r>
                <a:r>
                  <a:rPr lang="ru-RU" dirty="0"/>
                  <a:t>напряжением для пластичного материала является предел текучести </a:t>
                </a:r>
                <a14:m>
                  <m:oMath xmlns:m="http://schemas.openxmlformats.org/officeDocument/2006/math">
                    <m:r>
                      <a:rPr lang="en-GB" b="1" i="1" dirty="0" smtClean="0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ru-RU" b="1" baseline="-25000" dirty="0"/>
                  <a:t>т</a:t>
                </a:r>
                <a:r>
                  <a:rPr lang="ru-RU" dirty="0"/>
                  <a:t> а для хрупкого – предел прочности </a:t>
                </a:r>
                <a14:m>
                  <m:oMath xmlns:m="http://schemas.openxmlformats.org/officeDocument/2006/math">
                    <m:r>
                      <a:rPr lang="en-GB" b="1" i="1" dirty="0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ru-RU" b="1" baseline="-25000" dirty="0"/>
                  <a:t>в</a:t>
                </a:r>
                <a:r>
                  <a:rPr lang="ru-RU" dirty="0"/>
                  <a:t>. </a:t>
                </a:r>
                <a:endParaRPr lang="ru-RU" dirty="0" smtClean="0"/>
              </a:p>
              <a:p>
                <a:endParaRPr lang="ru-RU" dirty="0" smtClean="0"/>
              </a:p>
              <a:p>
                <a:r>
                  <a:rPr lang="ru-RU" dirty="0" smtClean="0"/>
                  <a:t>Предельное </a:t>
                </a:r>
                <a:r>
                  <a:rPr lang="ru-RU" dirty="0"/>
                  <a:t>напряженное состояние у пластичных материалов наступает при возникновении остаточных деформаций, а у хрупких – при начале разрушения.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569" y="4777096"/>
                <a:ext cx="8044876" cy="1754326"/>
              </a:xfrm>
              <a:prstGeom prst="rect">
                <a:avLst/>
              </a:prstGeom>
              <a:blipFill rotWithShape="1">
                <a:blip r:embed="rId5"/>
                <a:stretch>
                  <a:fillRect l="-682" t="-1742" r="-758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51131"/>
            <a:ext cx="8712968" cy="1421686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31640" y="764704"/>
            <a:ext cx="654228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Внедрение </a:t>
            </a:r>
          </a:p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инженерных решений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Формулы теории Мизеса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262701"/>
              </p:ext>
            </p:extLst>
          </p:nvPr>
        </p:nvGraphicFramePr>
        <p:xfrm>
          <a:off x="392500" y="1834204"/>
          <a:ext cx="8431007" cy="2164080"/>
        </p:xfrm>
        <a:graphic>
          <a:graphicData uri="http://schemas.openxmlformats.org/drawingml/2006/table">
            <a:tbl>
              <a:tblPr/>
              <a:tblGrid>
                <a:gridCol w="1919112"/>
                <a:gridCol w="2170632"/>
                <a:gridCol w="43412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</a:rPr>
                        <a:t>Вариант нагружения</a:t>
                      </a:r>
                      <a:endParaRPr lang="en-US" sz="12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</a:rPr>
                        <a:t>Ограничения</a:t>
                      </a:r>
                      <a:endParaRPr lang="en-US" sz="12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effectLst/>
                        </a:rPr>
                        <a:t>Упрощения</a:t>
                      </a:r>
                      <a:r>
                        <a:rPr lang="ru-RU" sz="1200" b="1" baseline="0" dirty="0" smtClean="0">
                          <a:effectLst/>
                        </a:rPr>
                        <a:t> формул Мизеса</a:t>
                      </a:r>
                      <a:endParaRPr lang="en-US" sz="1200" b="1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Общий</a:t>
                      </a:r>
                      <a:endParaRPr lang="en-US" sz="11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Нет ограничений</a:t>
                      </a:r>
                      <a:endParaRPr lang="en-US" sz="11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Главные</a:t>
                      </a:r>
                      <a:r>
                        <a:rPr lang="ru-RU" sz="1100" baseline="0" dirty="0" smtClean="0">
                          <a:effectLst/>
                        </a:rPr>
                        <a:t> напряжения</a:t>
                      </a:r>
                      <a:endParaRPr lang="en-US" sz="11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Двухосные напряжения</a:t>
                      </a:r>
                      <a:endParaRPr lang="en-US" sz="11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Напряжение чистого сдвига</a:t>
                      </a:r>
                      <a:endParaRPr lang="en-US" sz="11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effectLst/>
                        </a:rPr>
                        <a:t>Одноосное</a:t>
                      </a:r>
                      <a:endParaRPr lang="en-US" sz="1100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endParaRPr lang="en-US" dirty="0">
                        <a:effectLst/>
                      </a:endParaRPr>
                    </a:p>
                  </a:txBody>
                  <a:tcPr anchor="ctr">
                    <a:lnL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1" descr="\sigma_v = \sqrt{\tfrac{1}{2}[(\sigma_{11} - \sigma_{22})^2 + (\sigma_{22} - \sigma_{33})^2 + (\sigma_{33} - \sigma_{11})^2 + 6(\sigma_{12}^2 + \sigma_{23}^2 + \sigma_{31}^2)]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00" y="2158309"/>
            <a:ext cx="4161752" cy="25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\sigma_{12}=\sigma_{13}=\sigma_{23}=0\!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116" y="2601898"/>
            <a:ext cx="1292588" cy="1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\sigma_v = \sqrt{\tfrac{1}{2}[(\sigma_1 - \sigma_2)^2 + (\sigma_1 - \sigma_3)^2 + (\sigma_2 - \sigma_3)^2]}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00" y="2531624"/>
            <a:ext cx="2707647" cy="25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\sigma_3=0\!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39" y="2880891"/>
            <a:ext cx="420481" cy="13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\sigma_{31}=\sigma_{23}=0\!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38" y="3453666"/>
            <a:ext cx="887681" cy="1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\sigma_v = \sqrt{\sigma_1^2- \sigma_1\sigma_2+ \sigma_2^2 + 3\sigma_{12}^2}\!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00" y="2901628"/>
            <a:ext cx="1938883" cy="24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\sigma_1=\sigma_2=\sigma_3=0\!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39" y="3267712"/>
            <a:ext cx="1121282" cy="1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\sigma_{31}=\sigma_{23}=0\!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39" y="3028528"/>
            <a:ext cx="887681" cy="1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9" descr="\sigma_v = \sqrt{3}\sigma_{12}\!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00" y="3326362"/>
            <a:ext cx="755308" cy="17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10" descr="\sigma_2=\sigma_3=0\!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38" y="3663734"/>
            <a:ext cx="778668" cy="132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1" descr="\sigma_{12}=\sigma_{31}=\sigma_{23}=0\!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238" y="3829619"/>
            <a:ext cx="1292588" cy="1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2" descr="\sigma_v = \sigma_1\!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900" y="3784855"/>
            <a:ext cx="482774" cy="1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31671" y="4035474"/>
            <a:ext cx="6742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В программном обеспечении </a:t>
            </a:r>
            <a:r>
              <a:rPr lang="en-US" sz="1400" dirty="0" smtClean="0"/>
              <a:t>WELLPLAN </a:t>
            </a:r>
            <a:r>
              <a:rPr lang="ru-RU" sz="1400" dirty="0" smtClean="0"/>
              <a:t>для расчёта эквивалентных напряжений используется вариант формулы: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"/>
              <p:cNvSpPr txBox="1"/>
              <p:nvPr/>
            </p:nvSpPr>
            <p:spPr>
              <a:xfrm>
                <a:off x="2188967" y="4556998"/>
                <a:ext cx="4923033" cy="656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Cambria Math"/>
                            <a:cs typeface="Times New Roman"/>
                          </a:rPr>
                          <m:t>𝜎</m:t>
                        </m:r>
                      </m:e>
                      <m:sub>
                        <m: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𝑉𝑀𝐸</m:t>
                        </m:r>
                      </m:sub>
                    </m:sSub>
                  </m:oMath>
                </a14:m>
                <a:r>
                  <a:rPr lang="en-US" kern="1200" dirty="0">
                    <a:solidFill>
                      <a:srgbClr val="000000"/>
                    </a:solidFill>
                    <a:effectLst/>
                    <a:latin typeface="Arial"/>
                    <a:ea typeface="Times New Roman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kern="1200">
                            <a:solidFill>
                              <a:srgbClr val="000000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𝑟</m:t>
                                    </m:r>
                                  </m:sub>
                                </m:sSub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Cambria Math"/>
                                        <a:cs typeface="Times New Roman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h</m:t>
                                    </m:r>
                                  </m:sub>
                                </m:sSub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𝑟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h</m:t>
                                        </m:r>
                                      </m:sub>
                                    </m:sSub>
                                    <m:r>
                                      <a:rPr lang="en-US" i="1" kern="120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/>
                                        <a:ea typeface="Times New Roman"/>
                                        <a:cs typeface="Times New Roman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Cambria Math"/>
                                            <a:cs typeface="Times New Roman"/>
                                          </a:rPr>
                                          <m:t>𝜎</m:t>
                                        </m:r>
                                      </m:e>
                                      <m:sub>
                                        <m:r>
                                          <a:rPr lang="en-US" i="1" kern="1200">
                                            <a:solidFill>
                                              <a:srgbClr val="000000"/>
                                            </a:solidFill>
                                            <a:effectLst/>
                                            <a:latin typeface="Cambria Math"/>
                                            <a:ea typeface="Times New Roman"/>
                                            <a:cs typeface="Times New Roman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+6</m:t>
                            </m:r>
                            <m:sSubSup>
                              <m:sSubSup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bSupPr>
                              <m:e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+6</m:t>
                            </m:r>
                            <m:sSubSup>
                              <m:sSubSupPr>
                                <m:ctrlP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</m:ctrlPr>
                              </m:sSubSupPr>
                              <m:e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𝑡</m:t>
                                </m:r>
                              </m:sub>
                              <m:sup>
                                <m:r>
                                  <a:rPr lang="en-US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r>
                              <a:rPr lang="en-US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/>
                                <a:ea typeface="Times New Roman"/>
                                <a:cs typeface="Times New Roman"/>
                              </a:rPr>
                              <m:t>2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dirty="0" smtClean="0">
                    <a:effectLst/>
                    <a:latin typeface="Times New Roman"/>
                    <a:ea typeface="Times New Roman"/>
                  </a:rPr>
                  <a:t> ,   [3],</a:t>
                </a:r>
                <a:endParaRPr lang="en-US" dirty="0">
                  <a:effectLst/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5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967" y="4556998"/>
                <a:ext cx="4923033" cy="656013"/>
              </a:xfrm>
              <a:prstGeom prst="rect">
                <a:avLst/>
              </a:prstGeom>
              <a:blipFill rotWithShape="1">
                <a:blip r:embed="rId13"/>
                <a:stretch>
                  <a:fillRect r="-2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21047" y="5141465"/>
                <a:ext cx="4445809" cy="14619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где </a:t>
                </a:r>
              </a:p>
              <a:p>
                <a:pPr>
                  <a:lnSpc>
                    <a:spcPts val="18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𝜎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sz="1400" dirty="0" smtClean="0"/>
                  <a:t>- радиальное напряжение,</a:t>
                </a:r>
              </a:p>
              <a:p>
                <a:pPr>
                  <a:lnSpc>
                    <a:spcPts val="18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h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sz="1400" dirty="0" smtClean="0"/>
                  <a:t>- тангенциальное напряжение по окружности,</a:t>
                </a:r>
              </a:p>
              <a:p>
                <a:pPr>
                  <a:lnSpc>
                    <a:spcPts val="18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𝑎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sz="1400" dirty="0" smtClean="0"/>
                  <a:t>- осевое напряжение,</a:t>
                </a:r>
              </a:p>
              <a:p>
                <a:pPr>
                  <a:lnSpc>
                    <a:spcPts val="18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sz="1400" dirty="0" smtClean="0"/>
                  <a:t>- поперечное сдвиговое напряжение,</a:t>
                </a:r>
                <a:endParaRPr lang="en-US" sz="1400" dirty="0" smtClean="0"/>
              </a:p>
              <a:p>
                <a:pPr>
                  <a:lnSpc>
                    <a:spcPts val="18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𝜎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ru-RU" sz="1400" dirty="0" smtClean="0"/>
                  <a:t>- скручивающее напряжение</a:t>
                </a:r>
                <a:endParaRPr 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047" y="5141465"/>
                <a:ext cx="4445809" cy="1461939"/>
              </a:xfrm>
              <a:prstGeom prst="rect">
                <a:avLst/>
              </a:prstGeom>
              <a:blipFill rotWithShape="1">
                <a:blip r:embed="rId14"/>
                <a:stretch>
                  <a:fillRect l="-412" t="-417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75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/>
          <p:cNvSpPr/>
          <p:nvPr/>
        </p:nvSpPr>
        <p:spPr>
          <a:xfrm>
            <a:off x="251520" y="380390"/>
            <a:ext cx="8712968" cy="1392426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4"/>
          <p:cNvSpPr txBox="1">
            <a:spLocks/>
          </p:cNvSpPr>
          <p:nvPr/>
        </p:nvSpPr>
        <p:spPr bwMode="auto">
          <a:xfrm>
            <a:off x="467544" y="548680"/>
            <a:ext cx="8226813" cy="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Эквивалентное напряжение</a:t>
            </a:r>
            <a:endParaRPr kumimoji="0" lang="en-US" sz="3200" b="1" i="0" u="none" strike="noStrike" kern="0" cap="none" spc="0" normalizeH="0" baseline="0" noProof="0" dirty="0">
              <a:ln>
                <a:prstDash val="solid"/>
              </a:ln>
              <a:solidFill>
                <a:schemeClr val="bg1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935" y="1781362"/>
            <a:ext cx="80534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Основная задача теории предельных напряженных </a:t>
            </a:r>
            <a:r>
              <a:rPr lang="ru-RU" sz="2400" b="1" dirty="0" smtClean="0"/>
              <a:t>состояний:</a:t>
            </a:r>
          </a:p>
          <a:p>
            <a:endParaRPr lang="ru-RU" dirty="0"/>
          </a:p>
          <a:p>
            <a:r>
              <a:rPr lang="ru-RU" b="1" dirty="0" smtClean="0"/>
              <a:t>Разработка </a:t>
            </a:r>
            <a:r>
              <a:rPr lang="ru-RU" b="1" dirty="0"/>
              <a:t>критерия, позволяющего сравнивать между собой разнотипные напряженные состояния в отношении их близости к предельному состоянию. </a:t>
            </a:r>
            <a:endParaRPr lang="ru-RU" b="1" dirty="0" smtClean="0"/>
          </a:p>
          <a:p>
            <a:endParaRPr lang="ru-RU" dirty="0"/>
          </a:p>
          <a:p>
            <a:r>
              <a:rPr lang="ru-RU" dirty="0" smtClean="0"/>
              <a:t>Сравнение </a:t>
            </a:r>
            <a:r>
              <a:rPr lang="ru-RU" dirty="0"/>
              <a:t>разнотипных напряженных состояний проводят с помощью </a:t>
            </a:r>
            <a:r>
              <a:rPr lang="ru-RU" dirty="0" smtClean="0"/>
              <a:t>эквивалентного (объёмного) </a:t>
            </a:r>
            <a:r>
              <a:rPr lang="ru-RU" dirty="0"/>
              <a:t>напряженного состояния. Причем за эквивалентное </a:t>
            </a:r>
            <a:r>
              <a:rPr lang="ru-RU" dirty="0" smtClean="0"/>
              <a:t>берётся </a:t>
            </a:r>
            <a:r>
              <a:rPr lang="ru-RU" dirty="0"/>
              <a:t>наиболее изученное напряженное состояние при простом растяжении (сжатии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/>
              <a:t>Понятие </a:t>
            </a:r>
            <a:r>
              <a:rPr lang="ru-RU" dirty="0" smtClean="0"/>
              <a:t>“эквивалентное (объемное) </a:t>
            </a:r>
            <a:r>
              <a:rPr lang="ru-RU" dirty="0"/>
              <a:t>напряжение” не является действительным напряжением. Это теоретическая величина, которая позволяет сравнить обобщенное состояние объемного напряжения с линейным критерием общего разрушения (пределом текучести).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>
          <a:xfrm>
            <a:off x="251520" y="373074"/>
            <a:ext cx="8712968" cy="139974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416824" cy="792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Коэффициент запаса прочности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1520" y="168250"/>
            <a:ext cx="8712968" cy="6537350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01652" y="1974079"/>
            <a:ext cx="8426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Определение коэффициента запаса </a:t>
            </a:r>
            <a:r>
              <a:rPr lang="ru-RU" sz="2400" b="1" dirty="0" smtClean="0"/>
              <a:t>прочности </a:t>
            </a:r>
            <a:r>
              <a:rPr lang="ru-RU" sz="2400" b="1" dirty="0"/>
              <a:t>по теории предельных напряженных </a:t>
            </a:r>
            <a:r>
              <a:rPr lang="ru-RU" sz="2400" b="1" dirty="0" smtClean="0"/>
              <a:t>состояний:</a:t>
            </a:r>
            <a:endParaRPr lang="en-US" sz="2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1293" y="4428599"/>
            <a:ext cx="83065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Переход от исследуемого напряженного состояния </a:t>
            </a:r>
            <a:r>
              <a:rPr lang="ru-RU" b="1" dirty="0"/>
              <a:t>А</a:t>
            </a:r>
            <a:r>
              <a:rPr lang="ru-RU" dirty="0"/>
              <a:t> к эквивалентному напряженному состоянию </a:t>
            </a:r>
            <a:r>
              <a:rPr lang="ru-RU" b="1" dirty="0"/>
              <a:t>В</a:t>
            </a:r>
            <a:r>
              <a:rPr lang="ru-RU" dirty="0"/>
              <a:t> осуществляют на основе критерия, предопределяющего возникновение предельного состояния, а затем эквивалентное напряженное состояние </a:t>
            </a:r>
            <a:r>
              <a:rPr lang="ru-RU" b="1" dirty="0"/>
              <a:t>В</a:t>
            </a:r>
            <a:r>
              <a:rPr lang="ru-RU" dirty="0"/>
              <a:t> сравнивают с подобным ему предельным напряженным состоянием </a:t>
            </a:r>
            <a:r>
              <a:rPr lang="ru-RU" b="1" dirty="0"/>
              <a:t>С</a:t>
            </a:r>
            <a:r>
              <a:rPr lang="ru-RU" dirty="0"/>
              <a:t> и определяют коэффициент запаса: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875517" y="5872615"/>
                <a:ext cx="1303233" cy="62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пр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ru-RU" b="0" i="1" smtClean="0">
                                  <a:latin typeface="Cambria Math"/>
                                </a:rPr>
                                <m:t>экв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517" y="5872615"/>
                <a:ext cx="1303233" cy="62061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354" y="2805077"/>
            <a:ext cx="4527267" cy="1623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Теории прочности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1520" y="146304"/>
            <a:ext cx="8712968" cy="655929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566" y="2085173"/>
            <a:ext cx="8280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Универсального критерия, предопределяющего предельное напряженное состояние для любого материала, нет.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66" y="5392396"/>
            <a:ext cx="8210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Разработку критериев предельных напряженных состояний основывают на различных гипотезах (теориях) о преимущественном влиянии того или иного фактора на прочность материала</a:t>
            </a:r>
            <a:r>
              <a:rPr lang="ru-RU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86" r="11022"/>
          <a:stretch/>
        </p:blipFill>
        <p:spPr>
          <a:xfrm>
            <a:off x="547728" y="3220480"/>
            <a:ext cx="1492175" cy="17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54" r="24985"/>
          <a:stretch/>
        </p:blipFill>
        <p:spPr>
          <a:xfrm>
            <a:off x="2315911" y="3226344"/>
            <a:ext cx="1392964" cy="16943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88" y="3226344"/>
            <a:ext cx="1250000" cy="17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239" y="3226344"/>
            <a:ext cx="1178218" cy="170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679" y="3226344"/>
            <a:ext cx="1197302" cy="1700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1520" y="146304"/>
            <a:ext cx="8712968" cy="655929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7566" y="4520725"/>
                <a:ext cx="8280875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/>
                  <a:t>Вторая теория </a:t>
                </a:r>
                <a:r>
                  <a:rPr lang="ru-RU" dirty="0" smtClean="0"/>
                  <a:t>была </a:t>
                </a:r>
                <a:r>
                  <a:rPr lang="ru-RU" dirty="0"/>
                  <a:t>выдвинута в 1682 г. Э. Мариоттом. Согласно этой гипотезе, прочность материала в исследуемой точке достигает критического состояния при максимальном значении линейной деформации </a:t>
                </a:r>
                <a14:m>
                  <m:oMath xmlns:m="http://schemas.openxmlformats.org/officeDocument/2006/math">
                    <m:r>
                      <a:rPr lang="el-GR" b="1" i="1" dirty="0" smtClean="0">
                        <a:latin typeface="Cambria Math"/>
                        <a:ea typeface="Cambria Math"/>
                      </a:rPr>
                      <m:t>𝜺</m:t>
                    </m:r>
                  </m:oMath>
                </a14:m>
                <a:r>
                  <a:rPr lang="ru-RU" dirty="0" smtClean="0"/>
                  <a:t>. </a:t>
                </a:r>
                <a:r>
                  <a:rPr lang="ru-RU" dirty="0"/>
                  <a:t>Экспериментальная проверка и этой гипотезы обнаружила в ней ряд существенных недостатков. 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6" y="4520725"/>
                <a:ext cx="8280875" cy="1785104"/>
              </a:xfrm>
              <a:prstGeom prst="rect">
                <a:avLst/>
              </a:prstGeom>
              <a:blipFill rotWithShape="1">
                <a:blip r:embed="rId2"/>
                <a:stretch>
                  <a:fillRect l="-810" t="-1370" r="-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67566" y="2093724"/>
                <a:ext cx="8280875" cy="17851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i="1" dirty="0"/>
                  <a:t>Первая </a:t>
                </a:r>
                <a:r>
                  <a:rPr lang="ru-RU" sz="2000" b="1" i="1" dirty="0" smtClean="0"/>
                  <a:t>теория </a:t>
                </a:r>
                <a:r>
                  <a:rPr lang="ru-RU" dirty="0" smtClean="0"/>
                  <a:t>прочности </a:t>
                </a:r>
                <a:r>
                  <a:rPr lang="ru-RU" dirty="0"/>
                  <a:t>была выдвинута Галилеем в начале </a:t>
                </a:r>
                <a:r>
                  <a:rPr lang="en-GB" dirty="0"/>
                  <a:t>XVII</a:t>
                </a:r>
                <a:r>
                  <a:rPr lang="ru-RU" dirty="0"/>
                  <a:t> в. и состояла в том, что причиной разрушения материала является наибольшее нормальное напряжение растяжения (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ru-RU" baseline="-25000" dirty="0"/>
                  <a:t>р</a:t>
                </a:r>
                <a:r>
                  <a:rPr lang="ru-RU" dirty="0"/>
                  <a:t>) или сжатия (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ru-RU" baseline="-25000" dirty="0"/>
                  <a:t>с</a:t>
                </a:r>
                <a:r>
                  <a:rPr lang="ru-RU" dirty="0"/>
                  <a:t>) без учета двух других главных напряжений. Экспериментальная проверка не подтвердила этой гипотезы в отношении двухосного и трехосного напряженного состояния.</a:t>
                </a:r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66" y="2093724"/>
                <a:ext cx="8280875" cy="1785104"/>
              </a:xfrm>
              <a:prstGeom prst="rect">
                <a:avLst/>
              </a:prstGeom>
              <a:blipFill rotWithShape="1">
                <a:blip r:embed="rId3"/>
                <a:stretch>
                  <a:fillRect l="-810" t="-1365" r="-221" b="-4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Теории прочности 1 и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27291" y="1871528"/>
                <a:ext cx="8332148" cy="24622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ru-RU" b="1" i="1" dirty="0" smtClean="0"/>
                  <a:t>Третья</a:t>
                </a:r>
                <a:r>
                  <a:rPr lang="ru-RU" i="1" dirty="0"/>
                  <a:t> </a:t>
                </a:r>
                <a:r>
                  <a:rPr lang="ru-RU" b="1" i="1" dirty="0"/>
                  <a:t>теория </a:t>
                </a:r>
                <a:r>
                  <a:rPr lang="ru-RU" dirty="0" smtClean="0"/>
                  <a:t>, </a:t>
                </a:r>
                <a:r>
                  <a:rPr lang="ru-RU" dirty="0"/>
                  <a:t>предложенная Кулоном в 1773 г., основывалась на том, что предельное напряженное состояние возникает в момент, когда в двух взаимно перпендикулярных сечениях, проведенных через исследуемую точку, возникают наибольшие касательные напряжения</a:t>
                </a:r>
                <a:r>
                  <a:rPr lang="ru-RU" dirty="0" smtClean="0"/>
                  <a:t>.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ru-RU" dirty="0" smtClean="0"/>
                  <a:t>Эта </a:t>
                </a:r>
                <a:r>
                  <a:rPr lang="ru-RU" dirty="0"/>
                  <a:t>гипотеза совершеннее первых двух, но приемлема лишь для пластичных материалов, т. е. при условии, если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ru-RU" baseline="-25000" dirty="0"/>
                  <a:t>вр</a:t>
                </a:r>
                <a:r>
                  <a:rPr lang="ru-RU" dirty="0"/>
                  <a:t> = 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ru-RU" baseline="-25000" dirty="0"/>
                  <a:t>вс</a:t>
                </a:r>
                <a:r>
                  <a:rPr lang="ru-RU" dirty="0"/>
                  <a:t> и для напряженных состояний, у которых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dirty="0" smtClean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dirty="0" smtClean="0"/>
                  <a:t> имеют </a:t>
                </a:r>
                <a:r>
                  <a:rPr lang="ru-RU" dirty="0"/>
                  <a:t>разные знаки, или одно из них равно нулю.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91" y="1871528"/>
                <a:ext cx="8332148" cy="2462213"/>
              </a:xfrm>
              <a:prstGeom prst="rect">
                <a:avLst/>
              </a:prstGeom>
              <a:blipFill rotWithShape="1">
                <a:blip r:embed="rId2"/>
                <a:stretch>
                  <a:fillRect l="-585" t="-1238" r="-1244"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27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Теория прочности 3 </a:t>
            </a:r>
          </a:p>
        </p:txBody>
      </p: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80" y="4139979"/>
            <a:ext cx="4064345" cy="1457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14007" y="5725683"/>
            <a:ext cx="6403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Согласно третьей гипотезе, при переходе от </a:t>
            </a:r>
            <a:r>
              <a:rPr lang="ru-RU" b="1" dirty="0"/>
              <a:t>А</a:t>
            </a:r>
            <a:r>
              <a:rPr lang="ru-RU" dirty="0"/>
              <a:t> к </a:t>
            </a:r>
            <a:r>
              <a:rPr lang="ru-RU" b="1" dirty="0"/>
              <a:t>В</a:t>
            </a:r>
            <a:r>
              <a:rPr lang="ru-RU" dirty="0"/>
              <a:t> </a:t>
            </a:r>
            <a:r>
              <a:rPr lang="ru-RU" dirty="0" smtClean="0"/>
              <a:t>имеем</a:t>
            </a:r>
            <a:r>
              <a:rPr lang="ru-RU" dirty="0"/>
              <a:t>: 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49795" y="6142854"/>
                <a:ext cx="3716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экв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dirty="0" smtClean="0"/>
                  <a:t> </a:t>
                </a:r>
                <a:r>
                  <a:rPr lang="en-US" dirty="0" smtClean="0"/>
                  <a:t>,</a:t>
                </a:r>
                <a:r>
                  <a:rPr lang="ru-RU" dirty="0" smtClean="0"/>
                  <a:t>    </a:t>
                </a:r>
                <a:r>
                  <a:rPr lang="en-US" dirty="0" smtClean="0"/>
                  <a:t>[1]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95" y="6142854"/>
                <a:ext cx="371641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29839" y="1991170"/>
                <a:ext cx="8075776" cy="26326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i="1" dirty="0" smtClean="0"/>
                  <a:t>Четвертая теория</a:t>
                </a:r>
                <a:r>
                  <a:rPr lang="ru-RU" dirty="0" smtClean="0"/>
                  <a:t>, </a:t>
                </a:r>
                <a:r>
                  <a:rPr lang="ru-RU" dirty="0"/>
                  <a:t>предложенная О. Мором в 1900 г., базировалась не на каком-либо одном факторе </a:t>
                </a:r>
                <a:r>
                  <a:rPr lang="ru-RU" dirty="0" smtClean="0"/>
                  <a:t>(нормальное напряжение </a:t>
                </a:r>
                <a14:m>
                  <m:oMath xmlns:m="http://schemas.openxmlformats.org/officeDocument/2006/math">
                    <m:r>
                      <a:rPr lang="el-GR" sz="2000" b="1" i="1" dirty="0" smtClean="0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ru-RU" dirty="0" smtClean="0"/>
                  <a:t>, линейное напряжение </a:t>
                </a:r>
                <a14:m>
                  <m:oMath xmlns:m="http://schemas.openxmlformats.org/officeDocument/2006/math">
                    <m:r>
                      <a:rPr lang="el-GR" sz="2000" b="1" i="1" dirty="0" smtClean="0">
                        <a:latin typeface="Cambria Math"/>
                        <a:ea typeface="Cambria Math"/>
                      </a:rPr>
                      <m:t>𝜺</m:t>
                    </m:r>
                  </m:oMath>
                </a14:m>
                <a:r>
                  <a:rPr lang="ru-RU" dirty="0" smtClean="0"/>
                  <a:t> или касательное напряжение </a:t>
                </a:r>
                <a14:m>
                  <m:oMath xmlns:m="http://schemas.openxmlformats.org/officeDocument/2006/math">
                    <m:r>
                      <a:rPr lang="ru-RU" sz="2000" b="1" i="1" smtClean="0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ru-RU" dirty="0" smtClean="0"/>
                  <a:t>), </a:t>
                </a:r>
                <a:r>
                  <a:rPr lang="ru-RU" dirty="0"/>
                  <a:t>а на двух (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ru-RU" dirty="0"/>
                  <a:t> и </a:t>
                </a:r>
                <a14:m>
                  <m:oMath xmlns:m="http://schemas.openxmlformats.org/officeDocument/2006/math">
                    <m:r>
                      <a:rPr lang="en-GB" sz="2000" b="1" i="1" dirty="0" smtClean="0">
                        <a:latin typeface="Cambria Math"/>
                        <a:ea typeface="Cambria Math"/>
                      </a:rPr>
                      <m:t>𝝉</m:t>
                    </m:r>
                  </m:oMath>
                </a14:m>
                <a:r>
                  <a:rPr lang="ru-RU" dirty="0"/>
                  <a:t>), и потому она более совершенна, чем предыдущие гипотезы. Экспериментальная проверка показала, что полученный на основе этой гипотезы критерий перехода от исследуемого напряженного состояния </a:t>
                </a:r>
                <a:r>
                  <a:rPr lang="ru-RU" b="1" dirty="0"/>
                  <a:t>А</a:t>
                </a:r>
                <a:r>
                  <a:rPr lang="ru-RU" dirty="0"/>
                  <a:t> к эквивалентному </a:t>
                </a:r>
                <a:r>
                  <a:rPr lang="ru-RU" b="1" dirty="0"/>
                  <a:t>В</a:t>
                </a:r>
                <a:r>
                  <a:rPr lang="ru-RU" dirty="0"/>
                  <a:t> </a:t>
                </a:r>
                <a:r>
                  <a:rPr lang="ru-RU" dirty="0" smtClean="0"/>
                  <a:t>справедлив </a:t>
                </a:r>
                <a:r>
                  <a:rPr lang="ru-RU" dirty="0"/>
                  <a:t>как для пластичных, так и для хрупких материалов, но при условии, если </a:t>
                </a:r>
                <a14:m>
                  <m:oMath xmlns:m="http://schemas.openxmlformats.org/officeDocument/2006/math">
                    <m:r>
                      <a:rPr lang="en-GB" b="1" i="1" dirty="0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ru-RU" baseline="-25000" dirty="0"/>
                  <a:t>1</a:t>
                </a:r>
                <a:r>
                  <a:rPr lang="ru-RU" dirty="0"/>
                  <a:t> и </a:t>
                </a:r>
                <a14:m>
                  <m:oMath xmlns:m="http://schemas.openxmlformats.org/officeDocument/2006/math">
                    <m:r>
                      <a:rPr lang="en-GB" b="1" i="1" dirty="0">
                        <a:latin typeface="Cambria Math"/>
                        <a:ea typeface="Cambria Math"/>
                      </a:rPr>
                      <m:t>𝝈</m:t>
                    </m:r>
                  </m:oMath>
                </a14:m>
                <a:r>
                  <a:rPr lang="ru-RU" baseline="-25000" dirty="0"/>
                  <a:t>3</a:t>
                </a:r>
                <a:r>
                  <a:rPr lang="ru-RU" dirty="0"/>
                  <a:t> имеют разные знаки или одно из них равно нулю. Согласно критерию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39" y="1991170"/>
                <a:ext cx="8075776" cy="2632644"/>
              </a:xfrm>
              <a:prstGeom prst="rect">
                <a:avLst/>
              </a:prstGeom>
              <a:blipFill rotWithShape="1">
                <a:blip r:embed="rId2"/>
                <a:stretch>
                  <a:fillRect l="-679" t="-1160" r="-1132" b="-30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529839" y="4911032"/>
            <a:ext cx="4751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где для хрупких </a:t>
            </a:r>
            <a:r>
              <a:rPr lang="ru-RU" dirty="0" smtClean="0"/>
              <a:t>материалов                      , 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29839" y="5280364"/>
            <a:ext cx="3238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для пластичных </a:t>
            </a:r>
            <a:r>
              <a:rPr lang="ru-RU" dirty="0"/>
              <a:t>материалов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29839" y="5585248"/>
                <a:ext cx="8434649" cy="671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 частном случае, когда пределы текучести материала при растяжении и сжатии одинаковы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тр</m:t>
                        </m:r>
                      </m:sub>
                    </m:sSub>
                    <m:r>
                      <a:rPr lang="ru-RU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i="1">
                            <a:latin typeface="Cambria Math"/>
                          </a:rPr>
                        </m:ctrlPr>
                      </m:sSubPr>
                      <m:e>
                        <m:r>
                          <a:rPr lang="ru-RU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i="1">
                            <a:latin typeface="Cambria Math"/>
                          </a:rPr>
                          <m:t>тс</m:t>
                        </m:r>
                      </m:sub>
                    </m:sSub>
                  </m:oMath>
                </a14:m>
                <a:r>
                  <a:rPr lang="ru-RU" dirty="0"/>
                  <a:t>)</a:t>
                </a:r>
                <a:r>
                  <a:rPr lang="ru-RU" dirty="0" smtClean="0"/>
                  <a:t>,</a:t>
                </a:r>
                <a:r>
                  <a:rPr lang="ru-RU" dirty="0"/>
                  <a:t> </a:t>
                </a:r>
                <a14:m>
                  <m:oMath xmlns:m="http://schemas.openxmlformats.org/officeDocument/2006/math">
                    <m:r>
                      <a:rPr lang="el-GR" i="1" dirty="0" smtClean="0">
                        <a:latin typeface="Cambria Math"/>
                      </a:rPr>
                      <m:t>𝜈</m:t>
                    </m:r>
                  </m:oMath>
                </a14:m>
                <a:r>
                  <a:rPr lang="ru-RU" dirty="0" smtClean="0"/>
                  <a:t> </a:t>
                </a:r>
                <a:r>
                  <a:rPr lang="ru-RU" dirty="0"/>
                  <a:t>= 1, выражение </a:t>
                </a:r>
                <a:r>
                  <a:rPr lang="en-US" dirty="0" smtClean="0"/>
                  <a:t>[</a:t>
                </a:r>
                <a:r>
                  <a:rPr lang="ru-RU" dirty="0" smtClean="0"/>
                  <a:t>2</a:t>
                </a:r>
                <a:r>
                  <a:rPr lang="en-US" dirty="0" smtClean="0"/>
                  <a:t>] </a:t>
                </a:r>
                <a:r>
                  <a:rPr lang="ru-RU" dirty="0" smtClean="0"/>
                  <a:t>приводится </a:t>
                </a:r>
                <a:r>
                  <a:rPr lang="ru-RU" dirty="0"/>
                  <a:t>к </a:t>
                </a:r>
                <a:r>
                  <a:rPr lang="ru-RU" dirty="0" smtClean="0"/>
                  <a:t>формуле</a:t>
                </a:r>
                <a:r>
                  <a:rPr lang="en-US" dirty="0" smtClean="0"/>
                  <a:t> [</a:t>
                </a:r>
                <a:r>
                  <a:rPr lang="ru-RU" dirty="0" smtClean="0"/>
                  <a:t>1</a:t>
                </a:r>
                <a:r>
                  <a:rPr lang="en-US" dirty="0" smtClean="0"/>
                  <a:t>]</a:t>
                </a:r>
                <a:r>
                  <a:rPr lang="ru-RU" dirty="0" smtClean="0"/>
                  <a:t>. </a:t>
                </a:r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39" y="5585248"/>
                <a:ext cx="8434649" cy="671209"/>
              </a:xfrm>
              <a:prstGeom prst="rect">
                <a:avLst/>
              </a:prstGeom>
              <a:blipFill rotWithShape="1">
                <a:blip r:embed="rId3"/>
                <a:stretch>
                  <a:fillRect l="-650" t="-4545" r="-867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Rectangle 32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Теория прочности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749795" y="4439148"/>
                <a:ext cx="37164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экв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ru-RU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ru-RU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/>
                          </a:rPr>
                          <m:t>ν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  <m:sub>
                        <m:r>
                          <a:rPr lang="ru-RU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ru-RU" dirty="0" smtClean="0"/>
                  <a:t>,</a:t>
                </a:r>
                <a:r>
                  <a:rPr lang="en-US" dirty="0" smtClean="0"/>
                  <a:t>   [2]</a:t>
                </a:r>
                <a:endParaRPr lang="en-US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9795" y="4439148"/>
                <a:ext cx="3716417" cy="369332"/>
              </a:xfrm>
              <a:prstGeom prst="rect">
                <a:avLst/>
              </a:prstGeom>
              <a:blipFill rotWithShape="1"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631961" y="4886154"/>
                <a:ext cx="1419379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ν</m:t>
                      </m:r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вр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вс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961" y="4886154"/>
                <a:ext cx="1419379" cy="394210"/>
              </a:xfrm>
              <a:prstGeom prst="rect">
                <a:avLst/>
              </a:prstGeom>
              <a:blipFill rotWithShape="1">
                <a:blip r:embed="rId5"/>
                <a:stretch>
                  <a:fillRect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631961" y="5254547"/>
                <a:ext cx="1419379" cy="394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latin typeface="Cambria Math"/>
                        </a:rPr>
                        <m:t>ν</m:t>
                      </m:r>
                      <m:r>
                        <a:rPr lang="ru-RU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тр</m:t>
                          </m:r>
                        </m:sub>
                      </m:sSub>
                      <m:r>
                        <a:rPr lang="ru-RU" b="0" i="1" smtClean="0">
                          <a:latin typeface="Cambria Math"/>
                        </a:rPr>
                        <m:t>/</m:t>
                      </m:r>
                      <m:sSub>
                        <m:sSubPr>
                          <m:ctrlPr>
                            <a:rPr lang="ru-RU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0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ru-RU" b="0" i="1" smtClean="0">
                              <a:latin typeface="Cambria Math"/>
                            </a:rPr>
                            <m:t>тс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1961" y="5254547"/>
                <a:ext cx="1419379" cy="394210"/>
              </a:xfrm>
              <a:prstGeom prst="rect">
                <a:avLst/>
              </a:prstGeom>
              <a:blipFill rotWithShape="1">
                <a:blip r:embed="rId6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51131"/>
            <a:ext cx="8712968" cy="1421686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31640" y="764704"/>
            <a:ext cx="654228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Внедрение </a:t>
            </a:r>
          </a:p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инженерных решений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6887" y="4731270"/>
            <a:ext cx="84517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 </a:t>
            </a:r>
            <a:r>
              <a:rPr lang="ru-RU" dirty="0"/>
              <a:t>этой гипотезе критерий перехода от исследуемого напряженного состояния </a:t>
            </a:r>
            <a:r>
              <a:rPr lang="ru-RU" b="1" dirty="0"/>
              <a:t>А</a:t>
            </a:r>
            <a:r>
              <a:rPr lang="ru-RU" dirty="0"/>
              <a:t> </a:t>
            </a:r>
            <a:r>
              <a:rPr lang="ru-RU" dirty="0" smtClean="0"/>
              <a:t>к </a:t>
            </a:r>
            <a:r>
              <a:rPr lang="ru-RU" dirty="0"/>
              <a:t>эквивалентному состоянию </a:t>
            </a:r>
            <a:r>
              <a:rPr lang="ru-RU" b="1" dirty="0"/>
              <a:t>В</a:t>
            </a:r>
            <a:r>
              <a:rPr lang="ru-RU" dirty="0"/>
              <a:t> основан на том, что предельное напряженное состояние возникает при некотором значении потенциальной энергии, накапливаемой элементом конструкции за счет изменения только его формы. Поэтому пятая гипотеза иначе называется </a:t>
            </a:r>
            <a:r>
              <a:rPr lang="ru-RU" i="1" dirty="0"/>
              <a:t>гипотезой энергии формоизменения</a:t>
            </a:r>
            <a:r>
              <a:rPr lang="ru-RU" dirty="0"/>
              <a:t>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76887" y="2042562"/>
            <a:ext cx="84517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Пятую теорию </a:t>
            </a:r>
            <a:r>
              <a:rPr lang="ru-RU" dirty="0"/>
              <a:t>прочности предложил в 1885 г. Бельтрами, в 1904 г. она была усовершенствована львовским профессором А. Губером, а затем в 1913 г. уточнена Р. Мизесом и в 1924 г. Г. Генки. </a:t>
            </a:r>
            <a:endParaRPr lang="en-US" dirty="0"/>
          </a:p>
          <a:p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368" y="3046342"/>
            <a:ext cx="4016064" cy="144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Теория прочности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351131"/>
            <a:ext cx="8712968" cy="1421686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31640" y="764704"/>
            <a:ext cx="6542285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Внедрение </a:t>
            </a:r>
          </a:p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инженерных решений</a:t>
            </a:r>
          </a:p>
        </p:txBody>
      </p:sp>
      <p:sp>
        <p:nvSpPr>
          <p:cNvPr id="6" name="Rectangle 5"/>
          <p:cNvSpPr/>
          <p:nvPr/>
        </p:nvSpPr>
        <p:spPr>
          <a:xfrm>
            <a:off x="251520" y="160934"/>
            <a:ext cx="8712968" cy="6544666"/>
          </a:xfrm>
          <a:prstGeom prst="rect">
            <a:avLst/>
          </a:prstGeom>
          <a:noFill/>
          <a:ln>
            <a:solidFill>
              <a:srgbClr val="9C110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520" y="358445"/>
            <a:ext cx="8712968" cy="1414371"/>
          </a:xfrm>
          <a:prstGeom prst="rect">
            <a:avLst/>
          </a:prstGeom>
          <a:solidFill>
            <a:srgbClr val="9C1106"/>
          </a:solidFill>
          <a:ln>
            <a:solidFill>
              <a:srgbClr val="9C11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259632" y="764704"/>
            <a:ext cx="6915150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3400" b="1" kern="0" dirty="0" smtClean="0">
                <a:ln>
                  <a:prstDash val="solid"/>
                </a:ln>
                <a:solidFill>
                  <a:schemeClr val="bg1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 Black" pitchFamily="34" charset="0"/>
                <a:ea typeface="ヒラギノ角ゴ Pro W3" charset="-128"/>
                <a:cs typeface="ヒラギノ角ゴ Pro W3" charset="-128"/>
              </a:rPr>
              <a:t>Тензор напряжений Коши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422" y="1860815"/>
            <a:ext cx="4073900" cy="342853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422" y="5372858"/>
            <a:ext cx="4073900" cy="593602"/>
          </a:xfrm>
          <a:prstGeom prst="rect">
            <a:avLst/>
          </a:prstGeom>
        </p:spPr>
      </p:pic>
      <p:grpSp>
        <p:nvGrpSpPr>
          <p:cNvPr id="19" name="Group 18"/>
          <p:cNvGrpSpPr/>
          <p:nvPr/>
        </p:nvGrpSpPr>
        <p:grpSpPr>
          <a:xfrm>
            <a:off x="337298" y="1866900"/>
            <a:ext cx="4387529" cy="3534205"/>
            <a:chOff x="337298" y="1866900"/>
            <a:chExt cx="4387529" cy="35342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7298" y="1972574"/>
              <a:ext cx="4211380" cy="3428531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3863340" y="3253740"/>
              <a:ext cx="739442" cy="41549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900" dirty="0" smtClean="0"/>
                <a:t>Поверхность текучести Треска</a:t>
              </a:r>
              <a:endParaRPr lang="en-US" sz="9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073267" y="1866900"/>
              <a:ext cx="739442" cy="415498"/>
            </a:xfrm>
            <a:prstGeom prst="rect">
              <a:avLst/>
            </a:prstGeom>
            <a:solidFill>
              <a:srgbClr val="F3F3F3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900" dirty="0" smtClean="0"/>
                <a:t>Поверхность текучести Мизеса</a:t>
              </a:r>
              <a:endParaRPr lang="en-US" sz="9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284221" y="4495800"/>
                  <a:ext cx="1432986" cy="303866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ru-RU" sz="1100" i="1" dirty="0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a14:m>
                  <a:r>
                    <a:rPr lang="ru-RU" sz="900" dirty="0" smtClean="0"/>
                    <a:t>-плоскость </a:t>
                  </a:r>
                </a:p>
                <a:p>
                  <a:r>
                    <a:rPr lang="ru-RU" sz="900" dirty="0" smtClean="0"/>
                    <a:t>(девиаторная плоскость)</a:t>
                  </a:r>
                  <a:endParaRPr lang="en-US" sz="9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4221" y="4495800"/>
                  <a:ext cx="1432986" cy="303866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5106" t="-6122" b="-2244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TextBox 30"/>
            <p:cNvSpPr txBox="1"/>
            <p:nvPr/>
          </p:nvSpPr>
          <p:spPr>
            <a:xfrm>
              <a:off x="3985385" y="2384644"/>
              <a:ext cx="739442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900" dirty="0" smtClean="0"/>
                <a:t>Ось гидростатики</a:t>
              </a:r>
              <a:endParaRPr lang="en-US" sz="9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226820" y="2704476"/>
              <a:ext cx="556260" cy="369332"/>
            </a:xfrm>
            <a:prstGeom prst="rect">
              <a:avLst/>
            </a:prstGeom>
            <a:solidFill>
              <a:srgbClr val="33CCFF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800" dirty="0" smtClean="0"/>
                <a:t>Кривая текучести Треска</a:t>
              </a:r>
              <a:endParaRPr lang="en-US" sz="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2050" y="3069074"/>
              <a:ext cx="556260" cy="369332"/>
            </a:xfrm>
            <a:prstGeom prst="rect">
              <a:avLst/>
            </a:prstGeom>
            <a:solidFill>
              <a:srgbClr val="33CCFF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ru-RU" sz="800" dirty="0" smtClean="0"/>
                <a:t>Кривая текучести Мизеса</a:t>
              </a:r>
              <a:endParaRPr lang="en-US" sz="8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52927" y="5580404"/>
            <a:ext cx="4264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Эквивалентное напряжение Мизеса можно рассчитать из тензора напряжений Коши.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08065" y="6008458"/>
            <a:ext cx="3311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Полный тензор механического напряжения элементарного объёма тела. 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7317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L-2011 PPTX external-std white background">
  <a:themeElements>
    <a:clrScheme name="halliburton 2011 color palette">
      <a:dk1>
        <a:sysClr val="windowText" lastClr="000000"/>
      </a:dk1>
      <a:lt1>
        <a:sysClr val="window" lastClr="FFFFFF"/>
      </a:lt1>
      <a:dk2>
        <a:srgbClr val="7F7F7F"/>
      </a:dk2>
      <a:lt2>
        <a:srgbClr val="D8D8D8"/>
      </a:lt2>
      <a:accent1>
        <a:srgbClr val="CC0A2F"/>
      </a:accent1>
      <a:accent2>
        <a:srgbClr val="8E0000"/>
      </a:accent2>
      <a:accent3>
        <a:srgbClr val="FF6600"/>
      </a:accent3>
      <a:accent4>
        <a:srgbClr val="008000"/>
      </a:accent4>
      <a:accent5>
        <a:srgbClr val="0033CC"/>
      </a:accent5>
      <a:accent6>
        <a:srgbClr val="EEB500"/>
      </a:accent6>
      <a:hlink>
        <a:srgbClr val="0070C0"/>
      </a:hlink>
      <a:folHlink>
        <a:srgbClr val="92D05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rgbClr val="C00000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HAL-2011 PPTX external-std white background</Template>
  <TotalTime>5163</TotalTime>
  <Words>1005</Words>
  <Application>Microsoft Office PowerPoint</Application>
  <PresentationFormat>Экран (4:3)</PresentationFormat>
  <Paragraphs>81</Paragraphs>
  <Slides>10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HAL-2011 PPTX external-std white background</vt:lpstr>
      <vt:lpstr>Picture</vt:lpstr>
      <vt:lpstr>Презентация PowerPoint</vt:lpstr>
      <vt:lpstr>Презентация PowerPoint</vt:lpstr>
      <vt:lpstr>Коэффициент запаса прочности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Halliburton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hx25110</dc:creator>
  <cp:lastModifiedBy>Каримов</cp:lastModifiedBy>
  <cp:revision>210</cp:revision>
  <dcterms:created xsi:type="dcterms:W3CDTF">2008-12-10T15:26:40Z</dcterms:created>
  <dcterms:modified xsi:type="dcterms:W3CDTF">2019-03-18T11:41:32Z</dcterms:modified>
</cp:coreProperties>
</file>